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62" r:id="rId5"/>
    <p:sldId id="263" r:id="rId6"/>
    <p:sldId id="264" r:id="rId7"/>
    <p:sldId id="258" r:id="rId8"/>
    <p:sldId id="271" r:id="rId9"/>
    <p:sldId id="272" r:id="rId10"/>
    <p:sldId id="273" r:id="rId11"/>
    <p:sldId id="274"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038" autoAdjust="0"/>
  </p:normalViewPr>
  <p:slideViewPr>
    <p:cSldViewPr snapToGrid="0">
      <p:cViewPr varScale="1">
        <p:scale>
          <a:sx n="92" d="100"/>
          <a:sy n="92" d="100"/>
        </p:scale>
        <p:origin x="12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1227C-FC35-41D4-B0FE-BF8C2C192C85}" type="datetimeFigureOut">
              <a:rPr lang="en-BE" smtClean="0"/>
              <a:t>11/05/2024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37C9-6FEE-4721-97B1-838291323A4B}" type="slidenum">
              <a:rPr lang="en-BE" smtClean="0"/>
              <a:t>‹#›</a:t>
            </a:fld>
            <a:endParaRPr lang="en-BE"/>
          </a:p>
        </p:txBody>
      </p:sp>
    </p:spTree>
    <p:extLst>
      <p:ext uri="{BB962C8B-B14F-4D97-AF65-F5344CB8AC3E}">
        <p14:creationId xmlns:p14="http://schemas.microsoft.com/office/powerpoint/2010/main" val="19357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Welkom </a:t>
            </a:r>
            <a:r>
              <a:rPr lang="en-GB" dirty="0" err="1"/>
              <a:t>blablabla</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a:t>
            </a:fld>
            <a:endParaRPr lang="en-BE"/>
          </a:p>
        </p:txBody>
      </p:sp>
    </p:spTree>
    <p:extLst>
      <p:ext uri="{BB962C8B-B14F-4D97-AF65-F5344CB8AC3E}">
        <p14:creationId xmlns:p14="http://schemas.microsoft.com/office/powerpoint/2010/main" val="279929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Ladies and gentlemen, imagine a world where every architectural marvel, from the towering skyscrapers of New York to the serene temples of Kyoto, follows a set of universal principles. These principles, known as design patterns, provide architects with a language of solutions to recurring challenges in their craft. But what if I told you that this concept didn't just stay within the realm of buildings and bridges? What if it transcended into the very codes and algorithms that power our digital world?</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2</a:t>
            </a:fld>
            <a:endParaRPr lang="en-BE"/>
          </a:p>
        </p:txBody>
      </p:sp>
    </p:spTree>
    <p:extLst>
      <p:ext uri="{BB962C8B-B14F-4D97-AF65-F5344CB8AC3E}">
        <p14:creationId xmlns:p14="http://schemas.microsoft.com/office/powerpoint/2010/main" val="213870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In 1977, Christopher Alexander, an architect with a keen eye for patterns, introduced a revolutionary idea in his book 'A Pattern Language.' He proposed a language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centered</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around entities called patterns—timeless solutions to architectural problems found across different cultures. These patterns weren't just bricks and mortar; they were the building blocks of universal design thinking.</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3</a:t>
            </a:fld>
            <a:endParaRPr lang="en-BE"/>
          </a:p>
        </p:txBody>
      </p:sp>
    </p:spTree>
    <p:extLst>
      <p:ext uri="{BB962C8B-B14F-4D97-AF65-F5344CB8AC3E}">
        <p14:creationId xmlns:p14="http://schemas.microsoft.com/office/powerpoint/2010/main" val="56517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Fast forward to 1995, a landmark year for software engineering. Four visionaries—Erich Gamma, Richard Helm, Ralph Johnson, and John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Vlissides</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—crafted a masterpiece: 'Design Patterns: Elements of Reusable Object-Oriented Software.' This book, </a:t>
            </a:r>
            <a:r>
              <a:rPr lang="en-GB"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also known </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as the 'Gang of Four' (</a:t>
            </a:r>
            <a:r>
              <a:rPr lang="en-BE"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GoF</a:t>
            </a: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bible, brought the concept of design patterns into the digital age. Drawing inspiration from Alexander's work in architecture, they observed how software development teams faced similar challenges. Just as a blueprint guides an architect, these design patterns became the blueprint for software engineers, guiding them through the complexities of code.</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4</a:t>
            </a:fld>
            <a:endParaRPr lang="en-BE"/>
          </a:p>
        </p:txBody>
      </p:sp>
    </p:spTree>
    <p:extLst>
      <p:ext uri="{BB962C8B-B14F-4D97-AF65-F5344CB8AC3E}">
        <p14:creationId xmlns:p14="http://schemas.microsoft.com/office/powerpoint/2010/main" val="414915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But what exactly is a design pattern? Imagine it as a roadmap, not for physical structures, but for the structures of code itself. These are tried-and-tested solutions to common programming problems, offering a clear path through the maze of software development. From object composition to class structure, design patterns in languages like C# provide a framework for developers to create more readable, maintainable, and efficient code.</a:t>
            </a:r>
            <a:endParaRPr lang="en-BE"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5</a:t>
            </a:fld>
            <a:endParaRPr lang="en-BE"/>
          </a:p>
        </p:txBody>
      </p:sp>
    </p:spTree>
    <p:extLst>
      <p:ext uri="{BB962C8B-B14F-4D97-AF65-F5344CB8AC3E}">
        <p14:creationId xmlns:p14="http://schemas.microsoft.com/office/powerpoint/2010/main" val="148857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Hello, I'm Kjell Coppin, a passionate software engineer with a focus on .NET development. Today, in this TED talk, I aim to empower fellow developers by sharing insights on writing cleaner, more efficient code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trough design patterns.</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6</a:t>
            </a:fld>
            <a:endParaRPr lang="en-BE"/>
          </a:p>
        </p:txBody>
      </p:sp>
    </p:spTree>
    <p:extLst>
      <p:ext uri="{BB962C8B-B14F-4D97-AF65-F5344CB8AC3E}">
        <p14:creationId xmlns:p14="http://schemas.microsoft.com/office/powerpoint/2010/main" val="196903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In the famous book written by the Gang of four, 3 types of design patterns are talked about.</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Creational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These patterns focus on the process of object creation, providing mechanisms for creating objects in a manner suitable for a given situation. Examples include Factory Method, Abstract Factory, Singleton, Builder, and Prototype patterns.</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Structural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Structural patterns deal with the composition of classes or objects to form larger structures. They help ensure that if one part of a system changes, the entire system doesn't need to do so. Examples include Adapter, Decorator, Proxy, Composite, and Facade patterns.</a:t>
            </a:r>
          </a:p>
          <a:p>
            <a:pPr>
              <a:lnSpc>
                <a:spcPct val="115000"/>
              </a:lnSpc>
              <a:spcAft>
                <a:spcPts val="800"/>
              </a:spcAft>
            </a:pPr>
            <a:r>
              <a:rPr lang="en-BE" sz="1800" b="1"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b="1" kern="100" dirty="0">
                <a:effectLst/>
                <a:latin typeface="Aptos" panose="020B0004020202020204" pitchFamily="34" charset="0"/>
                <a:ea typeface="Aptos" panose="020B0004020202020204" pitchFamily="34" charset="0"/>
                <a:cs typeface="Times New Roman" panose="02020603050405020304" pitchFamily="18" charset="0"/>
              </a:rPr>
              <a:t>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patterns are concerned with communication between objects, focusing on how objects distribute responsibilities and duties among themselves. Examples include Observer, Strategy, Command, Iterator, and State patterns.</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7</a:t>
            </a:fld>
            <a:endParaRPr lang="en-BE"/>
          </a:p>
        </p:txBody>
      </p:sp>
    </p:spTree>
    <p:extLst>
      <p:ext uri="{BB962C8B-B14F-4D97-AF65-F5344CB8AC3E}">
        <p14:creationId xmlns:p14="http://schemas.microsoft.com/office/powerpoint/2010/main" val="285358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To do this, the validator class has an event and a delegate. </a:t>
            </a:r>
            <a:r>
              <a:rPr lang="en-US" sz="1800" dirty="0">
                <a:effectLst/>
                <a:latin typeface="Arial" panose="020B0604020202020204" pitchFamily="34" charset="0"/>
                <a:ea typeface="Calibri" panose="020F0502020204030204" pitchFamily="34" charset="0"/>
                <a:cs typeface="Times New Roman" panose="02020603050405020304" pitchFamily="18" charset="0"/>
              </a:rPr>
              <a:t>In C#, the Observer pattern is implemented using events and delegates, which are built-in language features. Events allow an object to notify other objects when something of interest occurs. Delegates are used to define the signature of the event handler method. So entities can subscribe to the validator’s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EntityValidatedEvent</a:t>
            </a:r>
            <a:r>
              <a:rPr lang="en-US" sz="1800" dirty="0">
                <a:effectLst/>
                <a:latin typeface="Arial" panose="020B0604020202020204" pitchFamily="34" charset="0"/>
                <a:ea typeface="Calibri" panose="020F0502020204030204" pitchFamily="34" charset="0"/>
                <a:cs typeface="Times New Roman" panose="02020603050405020304" pitchFamily="18" charset="0"/>
              </a:rPr>
              <a:t> to get notified when they have been validated.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Next the validator also has a Subscribe method so that the validator itself can subscribe to entities.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 is an event that variables have in </a:t>
            </a:r>
            <a:r>
              <a:rPr lang="en-US" sz="1800" dirty="0" err="1">
                <a:effectLst/>
                <a:latin typeface="Arial" panose="020B0604020202020204" pitchFamily="34" charset="0"/>
                <a:cs typeface="Times New Roman" panose="02020603050405020304" pitchFamily="18" charset="0"/>
              </a:rPr>
              <a:t>c#</a:t>
            </a:r>
            <a:r>
              <a:rPr lang="en-US" sz="1800" dirty="0">
                <a:effectLst/>
                <a:latin typeface="Arial" panose="020B0604020202020204" pitchFamily="34" charset="0"/>
                <a:cs typeface="Times New Roman" panose="02020603050405020304" pitchFamily="18" charset="0"/>
              </a:rPr>
              <a:t> by default.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So when the validator is subscribed to an entity, it will validate this entity automatically with the validate method since the validate method is the event handler for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10</a:t>
            </a:fld>
            <a:endParaRPr lang="en-BE"/>
          </a:p>
        </p:txBody>
      </p:sp>
    </p:spTree>
    <p:extLst>
      <p:ext uri="{BB962C8B-B14F-4D97-AF65-F5344CB8AC3E}">
        <p14:creationId xmlns:p14="http://schemas.microsoft.com/office/powerpoint/2010/main" val="1765947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37172-0F42-4FC2-BC82-DCA0B150577F}" type="datetime8">
              <a:rPr lang="en-BE" smtClean="0"/>
              <a:t>11/05/2024 15:49</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09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0B433-A72D-48C9-9DEC-026C587E648B}" type="datetime8">
              <a:rPr lang="en-BE" smtClean="0"/>
              <a:t>11/05/2024 15:49</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9105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15826-1B0B-446E-93C0-1F17F4138520}" type="datetime8">
              <a:rPr lang="en-BE" smtClean="0"/>
              <a:t>11/05/2024 15:49</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357901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2E0E17-AF73-4E7D-B8C6-E18D44302E34}" type="datetime8">
              <a:rPr lang="en-BE" smtClean="0"/>
              <a:t>11/05/2024 15:49</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33279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D34CF-0C11-4AAB-B8B4-56801FC17C42}" type="datetime8">
              <a:rPr lang="en-BE" smtClean="0"/>
              <a:t>11/05/2024 15:49</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426DE7-D754-4937-9D94-B112A309D33E}" type="datetime8">
              <a:rPr lang="en-BE" smtClean="0"/>
              <a:t>11/05/2024 15:49</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302840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7A2FA-A983-4BFF-A5F0-5B67B74602D5}" type="datetime8">
              <a:rPr lang="en-BE" smtClean="0"/>
              <a:t>11/05/2024 15:49</a:t>
            </a:fld>
            <a:endParaRPr lang="en-BE"/>
          </a:p>
        </p:txBody>
      </p:sp>
      <p:sp>
        <p:nvSpPr>
          <p:cNvPr id="8" name="Footer Placeholder 7"/>
          <p:cNvSpPr>
            <a:spLocks noGrp="1"/>
          </p:cNvSpPr>
          <p:nvPr>
            <p:ph type="ftr" sz="quarter" idx="11"/>
          </p:nvPr>
        </p:nvSpPr>
        <p:spPr/>
        <p:txBody>
          <a:body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172858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5D035-6841-4708-A561-EB805DA659A0}" type="datetime8">
              <a:rPr lang="en-BE" smtClean="0"/>
              <a:t>11/05/2024 15:49</a:t>
            </a:fld>
            <a:endParaRPr lang="en-BE"/>
          </a:p>
        </p:txBody>
      </p:sp>
      <p:sp>
        <p:nvSpPr>
          <p:cNvPr id="4" name="Footer Placeholder 3"/>
          <p:cNvSpPr>
            <a:spLocks noGrp="1"/>
          </p:cNvSpPr>
          <p:nvPr>
            <p:ph type="ftr" sz="quarter" idx="11"/>
          </p:nvPr>
        </p:nvSpPr>
        <p:spPr/>
        <p:txBody>
          <a:bodyPr/>
          <a:lstStyle/>
          <a:p>
            <a:r>
              <a:rPr lang="nl-BE"/>
              <a:t>Kjell Coppin - Howest 2024</a:t>
            </a:r>
            <a:endParaRPr lang="en-BE"/>
          </a:p>
        </p:txBody>
      </p:sp>
      <p:sp>
        <p:nvSpPr>
          <p:cNvPr id="5" name="Slide Number Placeholder 4"/>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4578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97BDF-1D6B-45A2-9237-FC723BEA83D1}" type="datetime8">
              <a:rPr lang="en-BE" smtClean="0"/>
              <a:t>11/05/2024 15:49</a:t>
            </a:fld>
            <a:endParaRPr lang="en-BE"/>
          </a:p>
        </p:txBody>
      </p:sp>
      <p:sp>
        <p:nvSpPr>
          <p:cNvPr id="8" name="Footer Placeholder 7"/>
          <p:cNvSpPr>
            <a:spLocks noGrp="1"/>
          </p:cNvSpPr>
          <p:nvPr>
            <p:ph type="ftr" sz="quarter" idx="11"/>
          </p:nvPr>
        </p:nvSpPr>
        <p:spPr/>
        <p:txBody>
          <a:bodyPr/>
          <a:lstStyle>
            <a:lvl1pPr>
              <a:defRPr>
                <a:solidFill>
                  <a:srgbClr val="FFFFFF"/>
                </a:solidFill>
              </a:defRPr>
            </a:lvl1p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717749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797CB-5716-4DD2-842A-2C235A853368}" type="datetime8">
              <a:rPr lang="en-BE" smtClean="0"/>
              <a:t>11/05/2024 15:49</a:t>
            </a:fld>
            <a:endParaRPr lang="en-B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nl-BE"/>
              <a:t>Kjell Coppin - Howest 2024</a:t>
            </a:r>
            <a:endParaRPr lang="en-B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9056FD-2F8F-45EB-9342-67C3C10ED5E3}" type="slidenum">
              <a:rPr lang="en-BE" smtClean="0"/>
              <a:t>‹#›</a:t>
            </a:fld>
            <a:endParaRPr lang="en-BE"/>
          </a:p>
        </p:txBody>
      </p:sp>
    </p:spTree>
    <p:extLst>
      <p:ext uri="{BB962C8B-B14F-4D97-AF65-F5344CB8AC3E}">
        <p14:creationId xmlns:p14="http://schemas.microsoft.com/office/powerpoint/2010/main" val="1043231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B7A63-6F52-48B6-A759-E1E7B73F705B}" type="datetime8">
              <a:rPr lang="en-BE" smtClean="0"/>
              <a:t>11/05/2024 15:49</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401018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A98B3E-75E6-4B4D-820F-F00E4BAEF1DF}" type="datetime8">
              <a:rPr lang="en-BE" smtClean="0"/>
              <a:t>11/05/2024 15:49</a:t>
            </a:fld>
            <a:endParaRPr lang="en-B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nl-BE"/>
              <a:t>Kjell Coppin - Howest 2024</a:t>
            </a:r>
            <a:endParaRPr lang="en-B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9056FD-2F8F-45EB-9342-67C3C10ED5E3}" type="slidenum">
              <a:rPr lang="en-BE" smtClean="0"/>
              <a:t>‹#›</a:t>
            </a:fld>
            <a:endParaRPr lang="en-B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1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factoring.guru/design-patterns/proxy" TargetMode="External"/><Relationship Id="rId2" Type="http://schemas.openxmlformats.org/officeDocument/2006/relationships/hyperlink" Target="https://refactoring.guru/design-patterns/observ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6AD-39EC-6A26-4D82-8C0EE0D725AD}"/>
              </a:ext>
            </a:extLst>
          </p:cNvPr>
          <p:cNvSpPr>
            <a:spLocks noGrp="1"/>
          </p:cNvSpPr>
          <p:nvPr>
            <p:ph type="ctrTitle"/>
          </p:nvPr>
        </p:nvSpPr>
        <p:spPr/>
        <p:txBody>
          <a:bodyPr/>
          <a:lstStyle/>
          <a:p>
            <a:r>
              <a:rPr lang="en-GB" dirty="0"/>
              <a:t>Design Patterns in </a:t>
            </a:r>
            <a:r>
              <a:rPr lang="en-GB" dirty="0" err="1"/>
              <a:t>.Net</a:t>
            </a:r>
            <a:endParaRPr lang="en-BE" dirty="0"/>
          </a:p>
        </p:txBody>
      </p:sp>
      <p:sp>
        <p:nvSpPr>
          <p:cNvPr id="3" name="Subtitle 2">
            <a:extLst>
              <a:ext uri="{FF2B5EF4-FFF2-40B4-BE49-F238E27FC236}">
                <a16:creationId xmlns:a16="http://schemas.microsoft.com/office/drawing/2014/main" id="{DD39F69A-D36B-1B05-09D6-D7E33DCB6D4B}"/>
              </a:ext>
            </a:extLst>
          </p:cNvPr>
          <p:cNvSpPr>
            <a:spLocks noGrp="1"/>
          </p:cNvSpPr>
          <p:nvPr>
            <p:ph type="subTitle" idx="1"/>
          </p:nvPr>
        </p:nvSpPr>
        <p:spPr/>
        <p:txBody>
          <a:bodyPr/>
          <a:lstStyle/>
          <a:p>
            <a:r>
              <a:rPr lang="en-GB" dirty="0"/>
              <a:t>Real world use of design patterns in </a:t>
            </a:r>
            <a:r>
              <a:rPr lang="en-GB" dirty="0" err="1"/>
              <a:t>.Net</a:t>
            </a:r>
            <a:r>
              <a:rPr lang="en-GB" dirty="0"/>
              <a:t> applications</a:t>
            </a:r>
            <a:endParaRPr lang="en-BE" dirty="0"/>
          </a:p>
        </p:txBody>
      </p:sp>
      <p:sp>
        <p:nvSpPr>
          <p:cNvPr id="6" name="Footer Placeholder 5">
            <a:extLst>
              <a:ext uri="{FF2B5EF4-FFF2-40B4-BE49-F238E27FC236}">
                <a16:creationId xmlns:a16="http://schemas.microsoft.com/office/drawing/2014/main" id="{DB88EF51-C672-C785-7C96-9E5BD13690E7}"/>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14460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F-72CF-E690-3C99-9B004C6B9CD0}"/>
              </a:ext>
            </a:extLst>
          </p:cNvPr>
          <p:cNvSpPr>
            <a:spLocks noGrp="1"/>
          </p:cNvSpPr>
          <p:nvPr>
            <p:ph type="title"/>
          </p:nvPr>
        </p:nvSpPr>
        <p:spPr/>
        <p:txBody>
          <a:bodyPr/>
          <a:lstStyle/>
          <a:p>
            <a:r>
              <a:rPr lang="en-GB" dirty="0" err="1"/>
              <a:t>Validator.cs</a:t>
            </a:r>
            <a:endParaRPr lang="en-BE" dirty="0"/>
          </a:p>
        </p:txBody>
      </p:sp>
      <p:sp>
        <p:nvSpPr>
          <p:cNvPr id="4" name="Footer Placeholder 3">
            <a:extLst>
              <a:ext uri="{FF2B5EF4-FFF2-40B4-BE49-F238E27FC236}">
                <a16:creationId xmlns:a16="http://schemas.microsoft.com/office/drawing/2014/main" id="{7B1A4112-876E-45F4-A5AF-38990B60FFF8}"/>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3B1DD5FE-3B04-1174-9980-CA068F2FD4DB}"/>
              </a:ext>
            </a:extLst>
          </p:cNvPr>
          <p:cNvPicPr>
            <a:picLocks noChangeAspect="1"/>
          </p:cNvPicPr>
          <p:nvPr/>
        </p:nvPicPr>
        <p:blipFill>
          <a:blip r:embed="rId3"/>
          <a:stretch>
            <a:fillRect/>
          </a:stretch>
        </p:blipFill>
        <p:spPr>
          <a:xfrm>
            <a:off x="1569519" y="2178296"/>
            <a:ext cx="8692898" cy="459826"/>
          </a:xfrm>
          <a:prstGeom prst="rect">
            <a:avLst/>
          </a:prstGeom>
        </p:spPr>
      </p:pic>
      <p:pic>
        <p:nvPicPr>
          <p:cNvPr id="10" name="Picture 9">
            <a:extLst>
              <a:ext uri="{FF2B5EF4-FFF2-40B4-BE49-F238E27FC236}">
                <a16:creationId xmlns:a16="http://schemas.microsoft.com/office/drawing/2014/main" id="{0AD9DF38-884C-9B60-5E7B-1012D30C9B3E}"/>
              </a:ext>
            </a:extLst>
          </p:cNvPr>
          <p:cNvPicPr>
            <a:picLocks noChangeAspect="1"/>
          </p:cNvPicPr>
          <p:nvPr/>
        </p:nvPicPr>
        <p:blipFill>
          <a:blip r:embed="rId4"/>
          <a:stretch>
            <a:fillRect/>
          </a:stretch>
        </p:blipFill>
        <p:spPr>
          <a:xfrm>
            <a:off x="1569519" y="4352644"/>
            <a:ext cx="5711062" cy="1316264"/>
          </a:xfrm>
          <a:prstGeom prst="rect">
            <a:avLst/>
          </a:prstGeom>
        </p:spPr>
      </p:pic>
      <p:pic>
        <p:nvPicPr>
          <p:cNvPr id="12" name="Picture 11">
            <a:extLst>
              <a:ext uri="{FF2B5EF4-FFF2-40B4-BE49-F238E27FC236}">
                <a16:creationId xmlns:a16="http://schemas.microsoft.com/office/drawing/2014/main" id="{CE727175-26EF-5C93-DC3C-F3B101758B5E}"/>
              </a:ext>
            </a:extLst>
          </p:cNvPr>
          <p:cNvPicPr>
            <a:picLocks noChangeAspect="1"/>
          </p:cNvPicPr>
          <p:nvPr/>
        </p:nvPicPr>
        <p:blipFill>
          <a:blip r:embed="rId5"/>
          <a:stretch>
            <a:fillRect/>
          </a:stretch>
        </p:blipFill>
        <p:spPr>
          <a:xfrm>
            <a:off x="1569519" y="2770868"/>
            <a:ext cx="4814749" cy="1316263"/>
          </a:xfrm>
          <a:prstGeom prst="rect">
            <a:avLst/>
          </a:prstGeom>
        </p:spPr>
      </p:pic>
    </p:spTree>
    <p:extLst>
      <p:ext uri="{BB962C8B-B14F-4D97-AF65-F5344CB8AC3E}">
        <p14:creationId xmlns:p14="http://schemas.microsoft.com/office/powerpoint/2010/main" val="598806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5111-DC93-21D7-F0CF-473DAF92EB08}"/>
              </a:ext>
            </a:extLst>
          </p:cNvPr>
          <p:cNvSpPr>
            <a:spLocks noGrp="1"/>
          </p:cNvSpPr>
          <p:nvPr>
            <p:ph type="title"/>
          </p:nvPr>
        </p:nvSpPr>
        <p:spPr/>
        <p:txBody>
          <a:bodyPr/>
          <a:lstStyle/>
          <a:p>
            <a:r>
              <a:rPr lang="en-GB" dirty="0" err="1"/>
              <a:t>ChangeMultipleEntitiesViewModel</a:t>
            </a:r>
            <a:endParaRPr lang="en-BE" dirty="0"/>
          </a:p>
        </p:txBody>
      </p:sp>
      <p:sp>
        <p:nvSpPr>
          <p:cNvPr id="4" name="Footer Placeholder 3">
            <a:extLst>
              <a:ext uri="{FF2B5EF4-FFF2-40B4-BE49-F238E27FC236}">
                <a16:creationId xmlns:a16="http://schemas.microsoft.com/office/drawing/2014/main" id="{7DA35699-5687-F31B-B252-01C89F4C0239}"/>
              </a:ext>
            </a:extLst>
          </p:cNvPr>
          <p:cNvSpPr>
            <a:spLocks noGrp="1"/>
          </p:cNvSpPr>
          <p:nvPr>
            <p:ph type="ftr" sz="quarter" idx="11"/>
          </p:nvPr>
        </p:nvSpPr>
        <p:spPr/>
        <p:txBody>
          <a:bodyPr/>
          <a:lstStyle/>
          <a:p>
            <a:r>
              <a:rPr lang="nl-BE"/>
              <a:t>Kjell Coppin - Howest 2024</a:t>
            </a:r>
            <a:endParaRPr lang="en-BE"/>
          </a:p>
        </p:txBody>
      </p:sp>
      <p:pic>
        <p:nvPicPr>
          <p:cNvPr id="5" name="Content Placeholder 4">
            <a:extLst>
              <a:ext uri="{FF2B5EF4-FFF2-40B4-BE49-F238E27FC236}">
                <a16:creationId xmlns:a16="http://schemas.microsoft.com/office/drawing/2014/main" id="{A2006E88-6F9E-C311-CB9F-ECF137890162}"/>
              </a:ext>
            </a:extLst>
          </p:cNvPr>
          <p:cNvPicPr>
            <a:picLocks noGrp="1" noChangeAspect="1"/>
          </p:cNvPicPr>
          <p:nvPr>
            <p:ph idx="1"/>
          </p:nvPr>
        </p:nvPicPr>
        <p:blipFill>
          <a:blip r:embed="rId2"/>
          <a:stretch>
            <a:fillRect/>
          </a:stretch>
        </p:blipFill>
        <p:spPr>
          <a:xfrm>
            <a:off x="939162" y="2016537"/>
            <a:ext cx="10649037" cy="949531"/>
          </a:xfrm>
          <a:prstGeom prst="rect">
            <a:avLst/>
          </a:prstGeom>
        </p:spPr>
      </p:pic>
    </p:spTree>
    <p:extLst>
      <p:ext uri="{BB962C8B-B14F-4D97-AF65-F5344CB8AC3E}">
        <p14:creationId xmlns:p14="http://schemas.microsoft.com/office/powerpoint/2010/main" val="3525106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5A3B-2368-19FD-E83F-2F45213788BF}"/>
              </a:ext>
            </a:extLst>
          </p:cNvPr>
          <p:cNvSpPr>
            <a:spLocks noGrp="1"/>
          </p:cNvSpPr>
          <p:nvPr>
            <p:ph type="title"/>
          </p:nvPr>
        </p:nvSpPr>
        <p:spPr/>
        <p:txBody>
          <a:bodyPr/>
          <a:lstStyle/>
          <a:p>
            <a:r>
              <a:rPr lang="en-GB" dirty="0"/>
              <a:t>Thanks for your attention </a:t>
            </a:r>
            <a:r>
              <a:rPr lang="en-GB" dirty="0" err="1"/>
              <a:t>ofzo</a:t>
            </a:r>
            <a:endParaRPr lang="en-BE" dirty="0"/>
          </a:p>
        </p:txBody>
      </p:sp>
      <p:sp>
        <p:nvSpPr>
          <p:cNvPr id="4" name="Footer Placeholder 3">
            <a:extLst>
              <a:ext uri="{FF2B5EF4-FFF2-40B4-BE49-F238E27FC236}">
                <a16:creationId xmlns:a16="http://schemas.microsoft.com/office/drawing/2014/main" id="{B5052321-0E57-22B2-014F-11FEE3F4C797}"/>
              </a:ext>
            </a:extLst>
          </p:cNvPr>
          <p:cNvSpPr>
            <a:spLocks noGrp="1"/>
          </p:cNvSpPr>
          <p:nvPr>
            <p:ph type="ftr" sz="quarter" idx="11"/>
          </p:nvPr>
        </p:nvSpPr>
        <p:spPr/>
        <p:txBody>
          <a:bodyPr/>
          <a:lstStyle/>
          <a:p>
            <a:r>
              <a:rPr lang="nl-BE"/>
              <a:t>Kjell Coppin - Howest 2024</a:t>
            </a:r>
            <a:endParaRPr lang="en-BE"/>
          </a:p>
        </p:txBody>
      </p:sp>
      <p:sp>
        <p:nvSpPr>
          <p:cNvPr id="5" name="TextBox 4">
            <a:extLst>
              <a:ext uri="{FF2B5EF4-FFF2-40B4-BE49-F238E27FC236}">
                <a16:creationId xmlns:a16="http://schemas.microsoft.com/office/drawing/2014/main" id="{014F888F-D31E-DE52-2AB7-A73969D23C39}"/>
              </a:ext>
            </a:extLst>
          </p:cNvPr>
          <p:cNvSpPr txBox="1"/>
          <p:nvPr/>
        </p:nvSpPr>
        <p:spPr>
          <a:xfrm>
            <a:off x="7665761" y="5683826"/>
            <a:ext cx="4526239" cy="523220"/>
          </a:xfrm>
          <a:prstGeom prst="rect">
            <a:avLst/>
          </a:prstGeom>
          <a:noFill/>
        </p:spPr>
        <p:txBody>
          <a:bodyPr wrap="none" rtlCol="0">
            <a:spAutoFit/>
          </a:bodyPr>
          <a:lstStyle/>
          <a:p>
            <a:r>
              <a:rPr lang="en-GB" sz="1400" dirty="0"/>
              <a:t>Figure 1: </a:t>
            </a:r>
            <a:r>
              <a:rPr lang="en-GB" sz="1400" dirty="0">
                <a:hlinkClick r:id="rId2"/>
              </a:rPr>
              <a:t>https://refactoring.guru/design-patterns/observer</a:t>
            </a:r>
            <a:endParaRPr lang="en-GB" sz="1400" dirty="0"/>
          </a:p>
          <a:p>
            <a:r>
              <a:rPr lang="en-GB" sz="1400" dirty="0"/>
              <a:t>Figure 2: </a:t>
            </a:r>
            <a:r>
              <a:rPr lang="en-GB" sz="1400" dirty="0">
                <a:hlinkClick r:id="rId3"/>
              </a:rPr>
              <a:t>https://refactoring.guru/design-patterns/proxy</a:t>
            </a:r>
            <a:endParaRPr lang="en-BE" sz="1400" dirty="0"/>
          </a:p>
        </p:txBody>
      </p:sp>
    </p:spTree>
    <p:extLst>
      <p:ext uri="{BB962C8B-B14F-4D97-AF65-F5344CB8AC3E}">
        <p14:creationId xmlns:p14="http://schemas.microsoft.com/office/powerpoint/2010/main" val="32210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B1B59-DE41-C703-51DE-581799F167A0}"/>
              </a:ext>
            </a:extLst>
          </p:cNvPr>
          <p:cNvSpPr>
            <a:spLocks noGrp="1"/>
          </p:cNvSpPr>
          <p:nvPr>
            <p:ph type="ftr" sz="quarter" idx="11"/>
          </p:nvPr>
        </p:nvSpPr>
        <p:spPr/>
        <p:txBody>
          <a:bodyPr/>
          <a:lstStyle/>
          <a:p>
            <a:r>
              <a:rPr lang="nl-BE"/>
              <a:t>Kjell Coppin - Howest 2024</a:t>
            </a:r>
            <a:endParaRPr lang="en-BE"/>
          </a:p>
        </p:txBody>
      </p:sp>
      <p:pic>
        <p:nvPicPr>
          <p:cNvPr id="6" name="Picture 5" descr="A collection of black and white squares&#10;&#10;Description automatically generated">
            <a:extLst>
              <a:ext uri="{FF2B5EF4-FFF2-40B4-BE49-F238E27FC236}">
                <a16:creationId xmlns:a16="http://schemas.microsoft.com/office/drawing/2014/main" id="{F262E38C-51A2-9F41-DBB1-957B3692272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98409" y="-212394"/>
            <a:ext cx="13348811" cy="7282788"/>
          </a:xfrm>
          <a:prstGeom prst="rect">
            <a:avLst/>
          </a:prstGeom>
        </p:spPr>
      </p:pic>
    </p:spTree>
    <p:extLst>
      <p:ext uri="{BB962C8B-B14F-4D97-AF65-F5344CB8AC3E}">
        <p14:creationId xmlns:p14="http://schemas.microsoft.com/office/powerpoint/2010/main" val="425904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75F54-477B-13A1-AFDC-698B7DFBB974}"/>
              </a:ext>
            </a:extLst>
          </p:cNvPr>
          <p:cNvSpPr>
            <a:spLocks noGrp="1"/>
          </p:cNvSpPr>
          <p:nvPr>
            <p:ph type="ftr" sz="quarter" idx="11"/>
          </p:nvPr>
        </p:nvSpPr>
        <p:spPr/>
        <p:txBody>
          <a:bodyPr/>
          <a:lstStyle/>
          <a:p>
            <a:r>
              <a:rPr lang="nl-BE"/>
              <a:t>Kjell Coppin - Howest 2024</a:t>
            </a:r>
            <a:endParaRPr lang="en-BE"/>
          </a:p>
        </p:txBody>
      </p:sp>
      <p:pic>
        <p:nvPicPr>
          <p:cNvPr id="5122" name="Picture 2" descr="A Pattern Language: Towns, Buildings, Construction (Center for  Environmental Structure Series): Christopher Alexander, Sara Ishikawa,  Murray Silverstein, Max Jacobson, Ingrid Fiksdahl-King, Shlomo Angel:  8601300132655: Amazon.com: Books">
            <a:extLst>
              <a:ext uri="{FF2B5EF4-FFF2-40B4-BE49-F238E27FC236}">
                <a16:creationId xmlns:a16="http://schemas.microsoft.com/office/drawing/2014/main" id="{243630FE-0E25-DB1E-5956-B935323AA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41" y="422031"/>
            <a:ext cx="3609459" cy="55098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ristopher Alexander - Wikipedia">
            <a:extLst>
              <a:ext uri="{FF2B5EF4-FFF2-40B4-BE49-F238E27FC236}">
                <a16:creationId xmlns:a16="http://schemas.microsoft.com/office/drawing/2014/main" id="{AFD81D76-1D36-1967-8AD2-2A8E05F4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695" y="422031"/>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7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ng of Four: Intro to Design Patterns | by Avelon Pang | Medium">
            <a:extLst>
              <a:ext uri="{FF2B5EF4-FFF2-40B4-BE49-F238E27FC236}">
                <a16:creationId xmlns:a16="http://schemas.microsoft.com/office/drawing/2014/main" id="{DD28A96D-622E-FC2E-8765-5B379B4E7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087"/>
          <a:stretch/>
        </p:blipFill>
        <p:spPr bwMode="auto">
          <a:xfrm>
            <a:off x="500535" y="1440838"/>
            <a:ext cx="7453920" cy="39763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92EF5DD-74C2-FAB2-89FC-F1E7B7581D8F}"/>
              </a:ext>
            </a:extLst>
          </p:cNvPr>
          <p:cNvSpPr>
            <a:spLocks noGrp="1"/>
          </p:cNvSpPr>
          <p:nvPr>
            <p:ph type="ftr" sz="quarter" idx="11"/>
          </p:nvPr>
        </p:nvSpPr>
        <p:spPr/>
        <p:txBody>
          <a:bodyPr/>
          <a:lstStyle/>
          <a:p>
            <a:r>
              <a:rPr lang="nl-BE"/>
              <a:t>Kjell Coppin - Howest 2024</a:t>
            </a:r>
            <a:endParaRPr lang="en-BE"/>
          </a:p>
        </p:txBody>
      </p:sp>
      <p:pic>
        <p:nvPicPr>
          <p:cNvPr id="3" name="Content Placeholder 5" descr="A white and blue book with blue text&#10;&#10;Description automatically generated">
            <a:extLst>
              <a:ext uri="{FF2B5EF4-FFF2-40B4-BE49-F238E27FC236}">
                <a16:creationId xmlns:a16="http://schemas.microsoft.com/office/drawing/2014/main" id="{876A0332-4710-7282-48F5-C5372E86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508989" y="1228758"/>
            <a:ext cx="3390166" cy="44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49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DF765D-BED5-69CA-9D91-1C122E18A03D}"/>
              </a:ext>
            </a:extLst>
          </p:cNvPr>
          <p:cNvSpPr>
            <a:spLocks noGrp="1"/>
          </p:cNvSpPr>
          <p:nvPr>
            <p:ph type="ftr" sz="quarter" idx="11"/>
          </p:nvPr>
        </p:nvSpPr>
        <p:spPr/>
        <p:txBody>
          <a:bodyPr/>
          <a:lstStyle/>
          <a:p>
            <a:r>
              <a:rPr lang="nl-BE"/>
              <a:t>Kjell Coppin - Howest 2024</a:t>
            </a:r>
            <a:endParaRPr lang="en-BE"/>
          </a:p>
        </p:txBody>
      </p:sp>
      <p:pic>
        <p:nvPicPr>
          <p:cNvPr id="3" name="Picture 2" descr="A collection of black and white squares&#10;&#10;Description automatically generated">
            <a:extLst>
              <a:ext uri="{FF2B5EF4-FFF2-40B4-BE49-F238E27FC236}">
                <a16:creationId xmlns:a16="http://schemas.microsoft.com/office/drawing/2014/main" id="{98F192C8-7CF1-A40A-F6B9-D795F0279CB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
        <p:nvSpPr>
          <p:cNvPr id="4" name="TextBox 3">
            <a:extLst>
              <a:ext uri="{FF2B5EF4-FFF2-40B4-BE49-F238E27FC236}">
                <a16:creationId xmlns:a16="http://schemas.microsoft.com/office/drawing/2014/main" id="{0060C36D-2860-9BBE-120A-02656ED2B6B3}"/>
              </a:ext>
            </a:extLst>
          </p:cNvPr>
          <p:cNvSpPr txBox="1"/>
          <p:nvPr/>
        </p:nvSpPr>
        <p:spPr>
          <a:xfrm>
            <a:off x="2309445" y="3411413"/>
            <a:ext cx="8065477"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What is a design pattern?</a:t>
            </a:r>
            <a:endParaRPr lang="en-BE" sz="6000" dirty="0">
              <a:solidFill>
                <a:schemeClr val="bg1"/>
              </a:solidFill>
            </a:endParaRPr>
          </a:p>
        </p:txBody>
      </p:sp>
    </p:spTree>
    <p:extLst>
      <p:ext uri="{BB962C8B-B14F-4D97-AF65-F5344CB8AC3E}">
        <p14:creationId xmlns:p14="http://schemas.microsoft.com/office/powerpoint/2010/main" val="361713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3CFB16-907D-DC5C-06A1-312C998020ED}"/>
              </a:ext>
            </a:extLst>
          </p:cNvPr>
          <p:cNvSpPr>
            <a:spLocks noGrp="1"/>
          </p:cNvSpPr>
          <p:nvPr>
            <p:ph type="ftr" sz="quarter" idx="11"/>
          </p:nvPr>
        </p:nvSpPr>
        <p:spPr/>
        <p:txBody>
          <a:bodyPr/>
          <a:lstStyle/>
          <a:p>
            <a:r>
              <a:rPr lang="nl-BE"/>
              <a:t>Kjell Coppin - Howest 2024</a:t>
            </a:r>
            <a:endParaRPr lang="en-BE"/>
          </a:p>
        </p:txBody>
      </p:sp>
      <p:pic>
        <p:nvPicPr>
          <p:cNvPr id="4" name="Picture 3" descr="A person smiling for a picture&#10;&#10;Description automatically generated">
            <a:extLst>
              <a:ext uri="{FF2B5EF4-FFF2-40B4-BE49-F238E27FC236}">
                <a16:creationId xmlns:a16="http://schemas.microsoft.com/office/drawing/2014/main" id="{771117EA-C012-37DD-F428-78178813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04" y="1083830"/>
            <a:ext cx="3606079" cy="3651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descr="C Sharp (C#) &quot; Icon - Download for free – Iconduck">
            <a:extLst>
              <a:ext uri="{FF2B5EF4-FFF2-40B4-BE49-F238E27FC236}">
                <a16:creationId xmlns:a16="http://schemas.microsoft.com/office/drawing/2014/main" id="{AF1E8DA3-2A35-15A4-FC1C-1B72BE30A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63" y="2039794"/>
            <a:ext cx="1771942" cy="1991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D016E3-086E-0984-7EA7-0ABCBCBC8943}"/>
              </a:ext>
            </a:extLst>
          </p:cNvPr>
          <p:cNvSpPr txBox="1"/>
          <p:nvPr/>
        </p:nvSpPr>
        <p:spPr>
          <a:xfrm>
            <a:off x="2484574" y="5127839"/>
            <a:ext cx="2403222" cy="646331"/>
          </a:xfrm>
          <a:prstGeom prst="rect">
            <a:avLst/>
          </a:prstGeom>
          <a:noFill/>
        </p:spPr>
        <p:txBody>
          <a:bodyPr wrap="none" rtlCol="0">
            <a:spAutoFit/>
          </a:bodyPr>
          <a:lstStyle/>
          <a:p>
            <a:r>
              <a:rPr lang="en-GB" sz="3600" dirty="0"/>
              <a:t>Kjell Coppin</a:t>
            </a:r>
            <a:endParaRPr lang="en-BE" sz="3600" dirty="0"/>
          </a:p>
        </p:txBody>
      </p:sp>
      <p:pic>
        <p:nvPicPr>
          <p:cNvPr id="9" name="Picture 8" descr="A purple circle with white text&#10;&#10;Description automatically generated">
            <a:extLst>
              <a:ext uri="{FF2B5EF4-FFF2-40B4-BE49-F238E27FC236}">
                <a16:creationId xmlns:a16="http://schemas.microsoft.com/office/drawing/2014/main" id="{7626626E-2F40-727A-D58E-A99CB9242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087" y="2039794"/>
            <a:ext cx="1985267" cy="1985267"/>
          </a:xfrm>
          <a:prstGeom prst="rect">
            <a:avLst/>
          </a:prstGeom>
        </p:spPr>
      </p:pic>
    </p:spTree>
    <p:extLst>
      <p:ext uri="{BB962C8B-B14F-4D97-AF65-F5344CB8AC3E}">
        <p14:creationId xmlns:p14="http://schemas.microsoft.com/office/powerpoint/2010/main" val="1309201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esign&#10;&#10;Description automatically generated">
            <a:extLst>
              <a:ext uri="{FF2B5EF4-FFF2-40B4-BE49-F238E27FC236}">
                <a16:creationId xmlns:a16="http://schemas.microsoft.com/office/drawing/2014/main" id="{E07A88A7-A7D7-AC97-5F07-9D8F59418A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642" y="183880"/>
            <a:ext cx="11554767" cy="5886391"/>
          </a:xfrm>
        </p:spPr>
      </p:pic>
      <p:pic>
        <p:nvPicPr>
          <p:cNvPr id="6" name="Content Placeholder 5" descr="A white and blue book with blue text&#10;&#10;Description automatically generated">
            <a:extLst>
              <a:ext uri="{FF2B5EF4-FFF2-40B4-BE49-F238E27FC236}">
                <a16:creationId xmlns:a16="http://schemas.microsoft.com/office/drawing/2014/main" id="{859CC847-F456-0765-7B91-1C3EDF2A4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277" y="4067908"/>
            <a:ext cx="1692679" cy="219712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0FEEC087-E3B4-93D0-3FB7-58B75EF4313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645801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FBB3-3096-CFED-1C4B-A203EA6FB6F3}"/>
              </a:ext>
            </a:extLst>
          </p:cNvPr>
          <p:cNvSpPr>
            <a:spLocks noGrp="1"/>
          </p:cNvSpPr>
          <p:nvPr>
            <p:ph type="title"/>
          </p:nvPr>
        </p:nvSpPr>
        <p:spPr/>
        <p:txBody>
          <a:bodyPr/>
          <a:lstStyle/>
          <a:p>
            <a:r>
              <a:rPr lang="en-GB" dirty="0"/>
              <a:t>Real world usage</a:t>
            </a:r>
            <a:endParaRPr lang="en-BE" dirty="0"/>
          </a:p>
        </p:txBody>
      </p:sp>
      <p:sp>
        <p:nvSpPr>
          <p:cNvPr id="4" name="Footer Placeholder 3">
            <a:extLst>
              <a:ext uri="{FF2B5EF4-FFF2-40B4-BE49-F238E27FC236}">
                <a16:creationId xmlns:a16="http://schemas.microsoft.com/office/drawing/2014/main" id="{1E9D716B-45C9-696B-BBA3-F4B6AFD7940B}"/>
              </a:ext>
            </a:extLst>
          </p:cNvPr>
          <p:cNvSpPr>
            <a:spLocks noGrp="1"/>
          </p:cNvSpPr>
          <p:nvPr>
            <p:ph type="ftr" sz="quarter" idx="11"/>
          </p:nvPr>
        </p:nvSpPr>
        <p:spPr/>
        <p:txBody>
          <a:bodyPr/>
          <a:lstStyle/>
          <a:p>
            <a:r>
              <a:rPr lang="nl-BE"/>
              <a:t>Kjell Coppin - Howest 2024</a:t>
            </a:r>
            <a:endParaRPr lang="en-BE"/>
          </a:p>
        </p:txBody>
      </p:sp>
      <p:pic>
        <p:nvPicPr>
          <p:cNvPr id="3080" name="Picture 8" descr="Home | BESTMIX Software">
            <a:extLst>
              <a:ext uri="{FF2B5EF4-FFF2-40B4-BE49-F238E27FC236}">
                <a16:creationId xmlns:a16="http://schemas.microsoft.com/office/drawing/2014/main" id="{C8BEE043-1728-18C1-F4DF-3D2C260D4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955" y="2309349"/>
            <a:ext cx="6816090" cy="35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1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3612-EADF-BD01-9DEC-5F3F7344C5B3}"/>
              </a:ext>
            </a:extLst>
          </p:cNvPr>
          <p:cNvSpPr>
            <a:spLocks noGrp="1"/>
          </p:cNvSpPr>
          <p:nvPr>
            <p:ph type="title"/>
          </p:nvPr>
        </p:nvSpPr>
        <p:spPr/>
        <p:txBody>
          <a:bodyPr/>
          <a:lstStyle/>
          <a:p>
            <a:r>
              <a:rPr lang="en-GB" dirty="0"/>
              <a:t>Observer pattern</a:t>
            </a:r>
            <a:endParaRPr lang="en-BE" dirty="0"/>
          </a:p>
        </p:txBody>
      </p:sp>
      <p:sp>
        <p:nvSpPr>
          <p:cNvPr id="4" name="Footer Placeholder 3">
            <a:extLst>
              <a:ext uri="{FF2B5EF4-FFF2-40B4-BE49-F238E27FC236}">
                <a16:creationId xmlns:a16="http://schemas.microsoft.com/office/drawing/2014/main" id="{24866378-BF99-A17E-0860-35DACD1ACAD5}"/>
              </a:ext>
            </a:extLst>
          </p:cNvPr>
          <p:cNvSpPr>
            <a:spLocks noGrp="1"/>
          </p:cNvSpPr>
          <p:nvPr>
            <p:ph type="ftr" sz="quarter" idx="11"/>
          </p:nvPr>
        </p:nvSpPr>
        <p:spPr/>
        <p:txBody>
          <a:bodyPr/>
          <a:lstStyle/>
          <a:p>
            <a:r>
              <a:rPr lang="nl-BE"/>
              <a:t>Kjell Coppin - Howest 2024</a:t>
            </a:r>
            <a:endParaRPr lang="en-BE"/>
          </a:p>
        </p:txBody>
      </p:sp>
      <p:pic>
        <p:nvPicPr>
          <p:cNvPr id="1026" name="Picture 2" descr="Observer Design Pattern">
            <a:extLst>
              <a:ext uri="{FF2B5EF4-FFF2-40B4-BE49-F238E27FC236}">
                <a16:creationId xmlns:a16="http://schemas.microsoft.com/office/drawing/2014/main" id="{281987E9-F3CB-AF4A-A65C-8BBF80FB473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20932" y="1929098"/>
            <a:ext cx="6942318" cy="433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99FDC6-6F62-42CF-83CB-35E0D3464BB7}"/>
              </a:ext>
            </a:extLst>
          </p:cNvPr>
          <p:cNvSpPr txBox="1">
            <a:spLocks noGrp="1" noRot="1" noMove="1" noResize="1" noEditPoints="1" noAdjustHandles="1" noChangeArrowheads="1" noChangeShapeType="1"/>
          </p:cNvSpPr>
          <p:nvPr/>
        </p:nvSpPr>
        <p:spPr>
          <a:xfrm>
            <a:off x="8986713" y="6012026"/>
            <a:ext cx="684355" cy="276999"/>
          </a:xfrm>
          <a:prstGeom prst="rect">
            <a:avLst/>
          </a:prstGeom>
          <a:noFill/>
        </p:spPr>
        <p:txBody>
          <a:bodyPr wrap="none" rtlCol="0">
            <a:spAutoFit/>
          </a:bodyPr>
          <a:lstStyle/>
          <a:p>
            <a:r>
              <a:rPr lang="en-GB" sz="1200" dirty="0"/>
              <a:t>Figure 1</a:t>
            </a:r>
            <a:endParaRPr lang="en-BE" sz="1200" dirty="0"/>
          </a:p>
        </p:txBody>
      </p:sp>
    </p:spTree>
    <p:extLst>
      <p:ext uri="{BB962C8B-B14F-4D97-AF65-F5344CB8AC3E}">
        <p14:creationId xmlns:p14="http://schemas.microsoft.com/office/powerpoint/2010/main" val="415255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818</Words>
  <Application>Microsoft Office PowerPoint</Application>
  <PresentationFormat>Widescreen</PresentationFormat>
  <Paragraphs>47</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Calibri Light</vt:lpstr>
      <vt:lpstr>Retrospect</vt:lpstr>
      <vt:lpstr>Design Patterns in .Net</vt:lpstr>
      <vt:lpstr>PowerPoint Presentation</vt:lpstr>
      <vt:lpstr>PowerPoint Presentation</vt:lpstr>
      <vt:lpstr>PowerPoint Presentation</vt:lpstr>
      <vt:lpstr>PowerPoint Presentation</vt:lpstr>
      <vt:lpstr>PowerPoint Presentation</vt:lpstr>
      <vt:lpstr>PowerPoint Presentation</vt:lpstr>
      <vt:lpstr>Real world usage</vt:lpstr>
      <vt:lpstr>Observer pattern</vt:lpstr>
      <vt:lpstr>Validator.cs</vt:lpstr>
      <vt:lpstr>ChangeMultipleEntitiesViewModel</vt:lpstr>
      <vt:lpstr>Thanks for your attention ofzo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in .Net</dc:title>
  <dc:creator>Slim Shady</dc:creator>
  <cp:lastModifiedBy>slim shady</cp:lastModifiedBy>
  <cp:revision>9</cp:revision>
  <dcterms:created xsi:type="dcterms:W3CDTF">2024-04-09T10:10:59Z</dcterms:created>
  <dcterms:modified xsi:type="dcterms:W3CDTF">2024-05-11T15:13:28Z</dcterms:modified>
</cp:coreProperties>
</file>